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309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310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lay" panose="020B0604020202020204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Gd+9meeyKiAsWAasfX7xtapUh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c97636d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Толщина ребер зависит от количества установленных связей (но не говорит о силе взаимосвязи). Самое большое количество связей между целями: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“Хорошее здоровье и благополучие” и “Индустриализация, инновации и инфраструктура”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“Хорошее здоровье и благополучие” и “Достойная работа и экономический рост”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“Партнерство в интересах устойчивого развития” и “Хорошее здоровье и благополучие”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“Индустриализация, инновации и инфраструктура” и “Достойная работа и экономический рост”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Наибольшая мощность и показатели центральности также у упомянутых целей, а также у ЦУР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“Мир, правосудие и эффективные институты”, “Устойчивые города и населенные пункты”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графе представлены также показатели, демонстрирующие наиболее высокие значения мощности и центральности</a:t>
            </a:r>
            <a:endParaRPr sz="900"/>
          </a:p>
        </p:txBody>
      </p:sp>
      <p:sp>
        <p:nvSpPr>
          <p:cNvPr id="313" name="Google Shape;313;gfc97636d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9ab031d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cf9ab031d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463eaef1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10463eaef1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463eaef1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8" name="Google Shape;338;g10463eaef1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63eaef1c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g10463eaef1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373205f2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7" name="Google Shape;357;g10373205f2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463eaef1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0463eaef1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463eaef1c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g10463eaef1c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463eaef1c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10463eaef1c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463eaef1c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10463eaef1c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463eaef1c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g10463eaef1c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463eaef1c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3" name="Google Shape;423;g10463eaef1c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63eaef1c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10463eaef1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463eaef1c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g10463eaef1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463eaef1c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g10463eaef1c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463eaef1c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g10463eaef1c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373205f2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10373205f2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373205f2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g10373205f2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02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73205f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10373205f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373205f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g10373205f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73205f2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g10373205f2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adad14d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g103adad14d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2d24b90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1042d24b90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2d24b90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1042d24b90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049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63eaef1c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10463eaef1c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slide" Target="slide2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osstat.gov.ru/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hyperlink" Target="https://sdgs.un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stat.ru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s://www.un.org/en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public.tableau.com/app/profile/ivan8718/viz/SDGTotal/Dashboard1?publish=yes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62893"/>
            <a:ext cx="11391900" cy="190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4607" y="4530918"/>
            <a:ext cx="10117394" cy="12012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723900" y="2392355"/>
            <a:ext cx="8591550" cy="159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lang="ru-RU" sz="4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Анализ данных по показателям ЦУР на национальном уровне</a:t>
            </a:r>
            <a:r>
              <a:rPr lang="ru-RU" sz="5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5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0ECD7-A9E3-463E-939E-BCC68DB316E6}"/>
              </a:ext>
            </a:extLst>
          </p:cNvPr>
          <p:cNvSpPr txBox="1"/>
          <p:nvPr/>
        </p:nvSpPr>
        <p:spPr>
          <a:xfrm>
            <a:off x="3392129" y="4630994"/>
            <a:ext cx="6145161" cy="94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Командный проект при ТГУ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анализ динамики показателей (</a:t>
            </a:r>
            <a:r>
              <a:rPr lang="ru-RU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слайды 6-7), </a:t>
            </a:r>
            <a:r>
              <a:rPr lang="ru-RU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корреляция (слайды 28-30), выводы (слайд 42) – Ткачев 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fc97636d38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575" y="632700"/>
            <a:ext cx="9645906" cy="62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fc97636d38_1_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fc97636d38_1_0"/>
          <p:cNvSpPr txBox="1">
            <a:spLocks noGrp="1"/>
          </p:cNvSpPr>
          <p:nvPr>
            <p:ph type="title"/>
          </p:nvPr>
        </p:nvSpPr>
        <p:spPr>
          <a:xfrm>
            <a:off x="398500" y="88800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cf9ab031d4_0_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cf9ab031d4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433085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cf9ab031d4_0_3"/>
          <p:cNvSpPr txBox="1">
            <a:spLocks noGrp="1"/>
          </p:cNvSpPr>
          <p:nvPr>
            <p:ph type="title"/>
          </p:nvPr>
        </p:nvSpPr>
        <p:spPr>
          <a:xfrm>
            <a:off x="391650" y="102450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5" name="Google Shape;325;gcf9ab031d4_0_3"/>
          <p:cNvSpPr txBox="1"/>
          <p:nvPr/>
        </p:nvSpPr>
        <p:spPr>
          <a:xfrm>
            <a:off x="1139850" y="1840200"/>
            <a:ext cx="107523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Толщина ребер зависит от количества установленных связей (но не говорит о силе взаимосвязи). Самое большое количество связей между целями: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“Хорошее здоровье и благополучие” и “Индустриализация, инновации и инфраструктура”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“Хорошее здоровье и благополучие” и “Достойная работа и экономический рост”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“Партнерство в интересах устойчивого развития” и “Хорошее здоровье и благополучие”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“Индустриализация, инновации и инфраструктура” и “Достойная работа и экономический рост”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Наибольшая мощность и показатели центральности также у упомянутых целей, а также у ЦУР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“Мир, правосудие и эффективные институты”, “Устойчивые города и населенные пункты”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 графе представлены также показатели, демонстрирующие наиболее высокие значения мощности и центральности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cf9ab031d4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19537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cf9ab031d4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546640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cf9ab031d4_0_3"/>
          <p:cNvSpPr txBox="1"/>
          <p:nvPr/>
        </p:nvSpPr>
        <p:spPr>
          <a:xfrm>
            <a:off x="2279700" y="1113888"/>
            <a:ext cx="991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-RU" sz="23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Выводы по итогам сетевого анализа:</a:t>
            </a:r>
            <a:endParaRPr sz="23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0463eaef1c_3_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0463eaef1c_3_9"/>
          <p:cNvSpPr txBox="1">
            <a:spLocks noGrp="1"/>
          </p:cNvSpPr>
          <p:nvPr>
            <p:ph type="title"/>
          </p:nvPr>
        </p:nvSpPr>
        <p:spPr>
          <a:xfrm>
            <a:off x="398500" y="109300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показателей (“Тепловая карта”)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2BDC6A-EF80-4068-9CA1-AFD9D5228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758" y="926391"/>
            <a:ext cx="8052319" cy="58014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9AE5BCA-515A-448B-9BBD-250B8AC19705}"/>
              </a:ext>
            </a:extLst>
          </p:cNvPr>
          <p:cNvSpPr/>
          <p:nvPr/>
        </p:nvSpPr>
        <p:spPr>
          <a:xfrm>
            <a:off x="19664" y="955887"/>
            <a:ext cx="2133600" cy="926401"/>
          </a:xfrm>
          <a:prstGeom prst="rect">
            <a:avLst/>
          </a:prstGeom>
          <a:solidFill>
            <a:schemeClr val="bg1"/>
          </a:solidFill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0" name="Google Shape;340;g10463eaef1c_3_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0463eaef1c_3_0"/>
          <p:cNvSpPr txBox="1">
            <a:spLocks noGrp="1"/>
          </p:cNvSpPr>
          <p:nvPr>
            <p:ph type="title"/>
          </p:nvPr>
        </p:nvSpPr>
        <p:spPr>
          <a:xfrm>
            <a:off x="391650" y="95625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42" name="Google Shape;342;g10463eaef1c_3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959" y="985383"/>
            <a:ext cx="10964608" cy="580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0463eaef1c_2_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0463eaef1c_2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3604173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0463eaef1c_2_15"/>
          <p:cNvSpPr txBox="1">
            <a:spLocks noGrp="1"/>
          </p:cNvSpPr>
          <p:nvPr>
            <p:ph type="title"/>
          </p:nvPr>
        </p:nvSpPr>
        <p:spPr>
          <a:xfrm>
            <a:off x="384800" y="116125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0" name="Google Shape;350;g10463eaef1c_2_15"/>
          <p:cNvSpPr txBox="1"/>
          <p:nvPr/>
        </p:nvSpPr>
        <p:spPr>
          <a:xfrm>
            <a:off x="997100" y="1879125"/>
            <a:ext cx="10752300" cy="626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 целью проведения анализа корреляционной зависимости между показателями, относящимися к различным </a:t>
            </a:r>
            <a:r>
              <a:rPr lang="ru-RU" sz="18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ЦУРам</a:t>
            </a: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, ввиду большего количества показателей (134) в корреляционную матрицу, построенную в виде “тепловой карты”, было включено 19 наиболее важных  по мнению группы.</a:t>
            </a:r>
            <a:endParaRPr sz="18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 учётом отбраковки явно не связанных между собой показателей была составлена таблица(слайд №28) показателей с сильной (&gt;0,8) положительной и отрицательной корреляцией.</a:t>
            </a:r>
            <a:endParaRPr sz="18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 данном основании можно сделать вывод о наличии сильных </a:t>
            </a:r>
            <a:r>
              <a:rPr lang="ru-RU" sz="1800" b="0" i="0" u="none" strike="noStrike" cap="none" dirty="0">
                <a:solidFill>
                  <a:srgbClr val="131B6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статистических </a:t>
            </a: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взаимосвязей между показателями, принадлежащими к разным ЦУР. </a:t>
            </a:r>
            <a:r>
              <a:rPr lang="ru-RU" sz="18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Т.о</a:t>
            </a: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. альтернативная гипотеза подтверждается: хотя бы две ЦУР, а значит, и сферы жизни общества, демонстрируют значимую взаимосвязь.</a:t>
            </a:r>
            <a:endParaRPr sz="18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Есть предложение для специалистов Росстата для введения новых производных показателей на основании данных зависимостей и последующее включение их в показатели ЦУР.</a:t>
            </a: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" name="Google Shape;351;g10463eaef1c_2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8" y="2172903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0463eaef1c_2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4644898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0463eaef1c_2_15"/>
          <p:cNvSpPr txBox="1"/>
          <p:nvPr/>
        </p:nvSpPr>
        <p:spPr>
          <a:xfrm>
            <a:off x="2074425" y="703125"/>
            <a:ext cx="9340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-RU" sz="2300" b="1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Выводы по корреляции между показателями:</a:t>
            </a:r>
            <a:endParaRPr sz="2300" b="1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g10463eaef1c_2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6119498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0373205f28_0_8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0373205f28_0_80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Прогнозы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1" name="Google Shape;361;g10373205f28_0_80"/>
          <p:cNvSpPr txBox="1"/>
          <p:nvPr/>
        </p:nvSpPr>
        <p:spPr>
          <a:xfrm>
            <a:off x="949200" y="2258600"/>
            <a:ext cx="106515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Ликвидация нищеты </a:t>
            </a:r>
            <a:endParaRPr sz="15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Roboto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Доля населения, живущего за национальной чертой бедности, за год, предшествующий предыдущему (1.2.1) 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Roboto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Реальные денежные доходы населения, в % к предыдущему периоду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Ликвидация голода</a:t>
            </a: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Roboto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Индекс производства продукции с/х  в сопоставимых ценах к предыдущему году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Roboto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Доля домохозяйств, указавших при оценке своего материального положения на нехватку денег на еду 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Качество образования </a:t>
            </a:r>
            <a:endParaRPr sz="15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Play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Валовой коэффициент охвата образовательными программами СПО в % к численности населения в возрасте 15-19 лет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Play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Доля взрослых, обладающих навыками в области информационно-коммуникационных технологий (4.4.1), в %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Достойная работа и экономический рост </a:t>
            </a:r>
            <a:endParaRPr sz="15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Play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Индекс физического объема ВВП на душу населения за год, предшествующий предыдущему (8.1.1)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Play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Индекс производительности труда 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500"/>
              <a:buFont typeface="Play"/>
              <a:buChar char="●"/>
            </a:pPr>
            <a:r>
              <a:rPr lang="ru-RU" sz="15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Уровень безработицы  (8.5.2) </a:t>
            </a:r>
            <a:endParaRPr sz="15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g10373205f28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24109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0373205f28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32491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0373205f28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55351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0373205f28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4163589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0373205f28_0_80"/>
          <p:cNvSpPr txBox="1"/>
          <p:nvPr/>
        </p:nvSpPr>
        <p:spPr>
          <a:xfrm>
            <a:off x="2045850" y="1296100"/>
            <a:ext cx="941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Выбраны показатели</a:t>
            </a:r>
            <a:endParaRPr sz="18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(в соответствии с приоритетными целями, определенными заказчиком):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0463eaef1c_2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0463eaef1c_2_3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Прогнозы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3" name="Google Shape;373;g10463eaef1c_2_35"/>
          <p:cNvSpPr txBox="1"/>
          <p:nvPr/>
        </p:nvSpPr>
        <p:spPr>
          <a:xfrm>
            <a:off x="932125" y="1872250"/>
            <a:ext cx="106515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Условия и риски:</a:t>
            </a:r>
            <a:endParaRPr sz="17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700"/>
              <a:buFont typeface="Roboto"/>
              <a:buChar char="-"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ограниченность временных рядов показателей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700"/>
              <a:buFont typeface="Roboto"/>
              <a:buChar char="-"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высокая изменчивость некоторых признаков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700"/>
              <a:buFont typeface="Roboto"/>
              <a:buChar char="-"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полученные данные о взаимосвязи показателей между собой недостаточны для построения регрессионной модели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Метод прогнозирования</a:t>
            </a:r>
            <a:endParaRPr sz="17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 учетом условий выбрана экстраполяция методом скользящей средней, так как этот метод: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700"/>
              <a:buFont typeface="Roboto"/>
              <a:buChar char="-"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сглаживает изменчивость признака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700"/>
              <a:buFont typeface="Roboto"/>
              <a:buChar char="-"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применим для построения краткосрочных прогнозов в условиях ограниченности временного ряда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Размер окна сглаживания  - 3 (с учетом доступности данных в большинстве случаев с 2010-2012 года)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Средняя относительная ошибка - в пределах 10%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g10463eaef1c_2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19537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0463eaef1c_2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3553989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0463eaef1c_2_35"/>
          <p:cNvSpPr txBox="1"/>
          <p:nvPr/>
        </p:nvSpPr>
        <p:spPr>
          <a:xfrm>
            <a:off x="2045850" y="1296100"/>
            <a:ext cx="94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0463eaef1c_2_15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0463eaef1c_2_158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28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доли населения, живущего за национальной чертой бедности, за год, предшествующий предыдущему (1.2.1), %</a:t>
            </a:r>
            <a:endParaRPr sz="228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3" name="Google Shape;383;g10463eaef1c_2_158"/>
          <p:cNvSpPr txBox="1"/>
          <p:nvPr/>
        </p:nvSpPr>
        <p:spPr>
          <a:xfrm>
            <a:off x="1944800" y="1203525"/>
            <a:ext cx="28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Cредняя относительная ошибка при размере окна 3   0.00413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0463eaef1c_2_158"/>
          <p:cNvSpPr txBox="1"/>
          <p:nvPr/>
        </p:nvSpPr>
        <p:spPr>
          <a:xfrm>
            <a:off x="6089150" y="5580775"/>
            <a:ext cx="552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Быстрый рост показателя в кризисном 2014 году влияет на модель, но основная тенденция - к снижению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g10463eaef1c_2_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0228" y="1203525"/>
            <a:ext cx="7247296" cy="10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463eaef1c_2_1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2039963"/>
            <a:ext cx="4717825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0463eaef1c_2_158"/>
          <p:cNvPicPr preferRelativeResize="0"/>
          <p:nvPr/>
        </p:nvPicPr>
        <p:blipFill rotWithShape="1">
          <a:blip r:embed="rId7">
            <a:alphaModFix/>
          </a:blip>
          <a:srcRect l="3025" b="6863"/>
          <a:stretch/>
        </p:blipFill>
        <p:spPr>
          <a:xfrm>
            <a:off x="5868700" y="2393725"/>
            <a:ext cx="5250350" cy="2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10463eaef1c_2_17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0463eaef1c_2_171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28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темпа роста реальных денежных доходов населения, в % к предыдущему году</a:t>
            </a:r>
            <a:endParaRPr sz="228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g10463eaef1c_2_171"/>
          <p:cNvSpPr txBox="1"/>
          <p:nvPr/>
        </p:nvSpPr>
        <p:spPr>
          <a:xfrm>
            <a:off x="1944800" y="1203525"/>
            <a:ext cx="28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Cредняя относительная ошибка при размере окна 3   0.00085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0463eaef1c_2_171"/>
          <p:cNvSpPr txBox="1"/>
          <p:nvPr/>
        </p:nvSpPr>
        <p:spPr>
          <a:xfrm>
            <a:off x="6089150" y="5580775"/>
            <a:ext cx="552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Модель сглаживает колебания показателя, но в целом отражает тенденцию к восстановлению медленного роста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6" name="Google Shape;396;g10463eaef1c_2_1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3293" y="1287625"/>
            <a:ext cx="7358707" cy="7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0463eaef1c_2_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1985325"/>
            <a:ext cx="4795150" cy="485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0463eaef1c_2_171"/>
          <p:cNvPicPr preferRelativeResize="0"/>
          <p:nvPr/>
        </p:nvPicPr>
        <p:blipFill rotWithShape="1">
          <a:blip r:embed="rId7">
            <a:alphaModFix/>
          </a:blip>
          <a:srcRect l="3585" b="6759"/>
          <a:stretch/>
        </p:blipFill>
        <p:spPr>
          <a:xfrm>
            <a:off x="5766400" y="2145950"/>
            <a:ext cx="5289650" cy="28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0463eaef1c_2_1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0463eaef1c_2_132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58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индекса производства продукции с/х в сопоставимых ценах к предыдущему году</a:t>
            </a:r>
            <a:endParaRPr sz="258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5" name="Google Shape;405;g10463eaef1c_2_132"/>
          <p:cNvSpPr txBox="1"/>
          <p:nvPr/>
        </p:nvSpPr>
        <p:spPr>
          <a:xfrm>
            <a:off x="1944800" y="13625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Cредняя относительная ошибка при размере окна 3   0.00885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0463eaef1c_2_132"/>
          <p:cNvSpPr txBox="1"/>
          <p:nvPr/>
        </p:nvSpPr>
        <p:spPr>
          <a:xfrm>
            <a:off x="6089150" y="5580775"/>
            <a:ext cx="552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Метод позволил элиминировать колебания показателя в 2010-2012 годах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g10463eaef1c_2_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4103" y="1410225"/>
            <a:ext cx="7477898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0463eaef1c_2_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1991950"/>
            <a:ext cx="4561700" cy="473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0463eaef1c_2_132"/>
          <p:cNvPicPr preferRelativeResize="0"/>
          <p:nvPr/>
        </p:nvPicPr>
        <p:blipFill rotWithShape="1">
          <a:blip r:embed="rId7">
            <a:alphaModFix/>
          </a:blip>
          <a:srcRect l="3836" b="7917"/>
          <a:stretch/>
        </p:blipFill>
        <p:spPr>
          <a:xfrm>
            <a:off x="5901475" y="2434100"/>
            <a:ext cx="5275925" cy="2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19" cy="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Постановка задачи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450675" y="1889875"/>
            <a:ext cx="7009200" cy="4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78397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Цели устойчивого роста являются амбициозной и глобальной задачей на период до 2030 года. 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8397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оценки прогресса по 17 целям осуществляется мониторинг 230 показателей. Динамика и связь между ними на национальном уровне не исследуется.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8397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8397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Необходимо провести анализ динамики и взаимосвязи данных, построить прогноз развития отдельных показателей.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t="10698" r="2286"/>
          <a:stretch/>
        </p:blipFill>
        <p:spPr>
          <a:xfrm>
            <a:off x="7312075" y="1360950"/>
            <a:ext cx="4499475" cy="538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0463eaef1c_2_1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463eaef1c_2_14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4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доли домохозяйств, указавших при оценке материального положения на нехватку денег на еду, %</a:t>
            </a:r>
            <a:endParaRPr sz="24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6" name="Google Shape;416;g10463eaef1c_2_145"/>
          <p:cNvSpPr txBox="1"/>
          <p:nvPr/>
        </p:nvSpPr>
        <p:spPr>
          <a:xfrm>
            <a:off x="1944800" y="1203525"/>
            <a:ext cx="28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Cредняя относительная ошибка при размере окна 3   0.09815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0463eaef1c_2_145"/>
          <p:cNvSpPr txBox="1"/>
          <p:nvPr/>
        </p:nvSpPr>
        <p:spPr>
          <a:xfrm>
            <a:off x="6089150" y="5580775"/>
            <a:ext cx="552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Показатель стабильно снижается, но модель сглаживает резкое снижение в 2019 году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g10463eaef1c_2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375" y="1676700"/>
            <a:ext cx="4965750" cy="51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0463eaef1c_2_145"/>
          <p:cNvPicPr preferRelativeResize="0"/>
          <p:nvPr/>
        </p:nvPicPr>
        <p:blipFill rotWithShape="1">
          <a:blip r:embed="rId6">
            <a:alphaModFix/>
          </a:blip>
          <a:srcRect l="3418" b="6436"/>
          <a:stretch/>
        </p:blipFill>
        <p:spPr>
          <a:xfrm>
            <a:off x="5815000" y="2261825"/>
            <a:ext cx="5326199" cy="28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0463eaef1c_2_1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9456" y="1203524"/>
            <a:ext cx="7367195" cy="9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10463eaef1c_2_1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0463eaef1c_2_119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58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валового охвата программами СПО (15-19 лет)</a:t>
            </a:r>
            <a:endParaRPr sz="258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7" name="Google Shape;427;g10463eaef1c_2_119"/>
          <p:cNvSpPr txBox="1"/>
          <p:nvPr/>
        </p:nvSpPr>
        <p:spPr>
          <a:xfrm>
            <a:off x="1944800" y="13625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средняя относительная ошибка при размере окна 3   0.00307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0463eaef1c_2_119"/>
          <p:cNvSpPr txBox="1"/>
          <p:nvPr/>
        </p:nvSpPr>
        <p:spPr>
          <a:xfrm>
            <a:off x="6089150" y="5580775"/>
            <a:ext cx="552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Показатель медленно растет 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g10463eaef1c_2_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300" y="1839550"/>
            <a:ext cx="4607533" cy="48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0463eaef1c_2_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4375" y="1362553"/>
            <a:ext cx="5813630" cy="89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0463eaef1c_2_119"/>
          <p:cNvPicPr preferRelativeResize="0"/>
          <p:nvPr/>
        </p:nvPicPr>
        <p:blipFill rotWithShape="1">
          <a:blip r:embed="rId7">
            <a:alphaModFix/>
          </a:blip>
          <a:srcRect l="3043" b="7200"/>
          <a:stretch/>
        </p:blipFill>
        <p:spPr>
          <a:xfrm>
            <a:off x="6295275" y="2549001"/>
            <a:ext cx="5281325" cy="28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10463eaef1c_2_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0463eaef1c_2_7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доли взрослых, обладающих навыками в области ИКТ (4.4.1)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8" name="Google Shape;438;g10463eaef1c_2_75"/>
          <p:cNvSpPr txBox="1"/>
          <p:nvPr/>
        </p:nvSpPr>
        <p:spPr>
          <a:xfrm>
            <a:off x="1876575" y="12578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средняя относительная ошибка при размере окна 3 -0,0075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463eaef1c_2_75"/>
          <p:cNvSpPr txBox="1"/>
          <p:nvPr/>
        </p:nvSpPr>
        <p:spPr>
          <a:xfrm>
            <a:off x="6089150" y="5580775"/>
            <a:ext cx="552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Дальнейшая экстраполяция  в целом отражает положительную динамику показателя до 2018 года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0463eaef1c_2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025" y="2184250"/>
            <a:ext cx="5128925" cy="4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0463eaef1c_2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6575" y="1257850"/>
            <a:ext cx="7315425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463eaef1c_2_75"/>
          <p:cNvPicPr preferRelativeResize="0"/>
          <p:nvPr/>
        </p:nvPicPr>
        <p:blipFill rotWithShape="1">
          <a:blip r:embed="rId7">
            <a:alphaModFix/>
          </a:blip>
          <a:srcRect l="2903" b="7577"/>
          <a:stretch/>
        </p:blipFill>
        <p:spPr>
          <a:xfrm>
            <a:off x="5919975" y="2370475"/>
            <a:ext cx="5382825" cy="27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0463eaef1c_2_10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0463eaef1c_2_104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Play"/>
              <a:buNone/>
            </a:pPr>
            <a:r>
              <a:rPr lang="ru-RU" sz="258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индекса физического объема ВВП на душу населения за год, предшествующий предыдущему</a:t>
            </a:r>
            <a:endParaRPr sz="258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g10463eaef1c_2_104"/>
          <p:cNvSpPr txBox="1"/>
          <p:nvPr/>
        </p:nvSpPr>
        <p:spPr>
          <a:xfrm>
            <a:off x="0" y="17525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средняя относительная ошибка при размере окна 3  0.00204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0463eaef1c_2_104"/>
          <p:cNvSpPr txBox="1"/>
          <p:nvPr/>
        </p:nvSpPr>
        <p:spPr>
          <a:xfrm>
            <a:off x="6089150" y="5580775"/>
            <a:ext cx="552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Наблюдается тенденция к замедлению индекса производительности труда, но прогнозируются значения выше 100%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g10463eaef1c_2_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775" y="2271975"/>
            <a:ext cx="4692801" cy="45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0463eaef1c_2_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9675" y="1279038"/>
            <a:ext cx="8156825" cy="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0463eaef1c_2_104"/>
          <p:cNvPicPr preferRelativeResize="0"/>
          <p:nvPr/>
        </p:nvPicPr>
        <p:blipFill rotWithShape="1">
          <a:blip r:embed="rId7">
            <a:alphaModFix/>
          </a:blip>
          <a:srcRect l="4048" b="5005"/>
          <a:stretch/>
        </p:blipFill>
        <p:spPr>
          <a:xfrm>
            <a:off x="6089150" y="2438999"/>
            <a:ext cx="5264076" cy="28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10463eaef1c_2_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0463eaef1c_2_47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индекса производительности труда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0" name="Google Shape;460;g10463eaef1c_2_47"/>
          <p:cNvSpPr txBox="1"/>
          <p:nvPr/>
        </p:nvSpPr>
        <p:spPr>
          <a:xfrm>
            <a:off x="1876575" y="12578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средняя относительная ошибка при размере окна 3 0.00325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10463eaef1c_2_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600" y="2499950"/>
            <a:ext cx="5601145" cy="43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0463eaef1c_2_47"/>
          <p:cNvPicPr preferRelativeResize="0"/>
          <p:nvPr/>
        </p:nvPicPr>
        <p:blipFill rotWithShape="1">
          <a:blip r:embed="rId6">
            <a:alphaModFix amt="96000"/>
          </a:blip>
          <a:srcRect l="2466" b="11504"/>
          <a:stretch/>
        </p:blipFill>
        <p:spPr>
          <a:xfrm>
            <a:off x="5868775" y="2499950"/>
            <a:ext cx="6323224" cy="22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0463eaef1c_2_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7075" y="1811050"/>
            <a:ext cx="9648203" cy="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0463eaef1c_2_47"/>
          <p:cNvSpPr txBox="1"/>
          <p:nvPr/>
        </p:nvSpPr>
        <p:spPr>
          <a:xfrm>
            <a:off x="6107600" y="5272575"/>
            <a:ext cx="5527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Наблюдается устойчивая тенденция к замедлению индекса производительности труда, но прогнозируются значения выше 100%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10463eaef1c_2_9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0463eaef1c_2_90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Прогноз уровня безработицы в целом (8.5.2)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1" name="Google Shape;471;g10463eaef1c_2_90"/>
          <p:cNvSpPr txBox="1"/>
          <p:nvPr/>
        </p:nvSpPr>
        <p:spPr>
          <a:xfrm>
            <a:off x="0" y="17525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ru-RU" sz="950" b="0" i="0" u="none" strike="noStrike" cap="none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средняя относительная ошибка при размере окна 3  0.00308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0463eaef1c_2_90"/>
          <p:cNvSpPr txBox="1"/>
          <p:nvPr/>
        </p:nvSpPr>
        <p:spPr>
          <a:xfrm>
            <a:off x="6089150" y="5580775"/>
            <a:ext cx="5527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Наблюдается устойчивая тенденция к снижению показателя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Ссылка на материалы для расчетов</a:t>
            </a:r>
            <a:endParaRPr sz="17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g10463eaef1c_2_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11350" y="1324250"/>
            <a:ext cx="91440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0463eaef1c_2_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" y="2381975"/>
            <a:ext cx="4522200" cy="43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0463eaef1c_2_90"/>
          <p:cNvPicPr preferRelativeResize="0"/>
          <p:nvPr/>
        </p:nvPicPr>
        <p:blipFill rotWithShape="1">
          <a:blip r:embed="rId8">
            <a:alphaModFix/>
          </a:blip>
          <a:srcRect l="2496" b="5846"/>
          <a:stretch/>
        </p:blipFill>
        <p:spPr>
          <a:xfrm>
            <a:off x="6089150" y="2522975"/>
            <a:ext cx="5377350" cy="28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0463eaef1c_2_90">
            <a:hlinkClick r:id="rId5" action="ppaction://hlinksldjump"/>
          </p:cNvPr>
          <p:cNvSpPr txBox="1"/>
          <p:nvPr/>
        </p:nvSpPr>
        <p:spPr>
          <a:xfrm>
            <a:off x="9234125" y="4943825"/>
            <a:ext cx="552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10373205f28_0_1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0373205f28_0_10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Результаты и выводы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3" name="Google Shape;483;g10373205f28_0_105"/>
          <p:cNvSpPr/>
          <p:nvPr/>
        </p:nvSpPr>
        <p:spPr>
          <a:xfrm>
            <a:off x="1197878" y="1949075"/>
            <a:ext cx="9116100" cy="4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0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 ходе проведенного исследования показателей ЦУР группой были выполнены все поставленные задачи: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600"/>
              <a:buFont typeface="Roboto"/>
              <a:buChar char="●"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проведена выгрузка данных по показателям ЦУР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600"/>
              <a:buFont typeface="Roboto"/>
              <a:buChar char="●"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выполнена визуализация  и анализ динамики основных показателей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600"/>
              <a:buFont typeface="Roboto"/>
              <a:buChar char="●"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подтверждено наличие взаимосвязей между показателями, относящимися к разным ЦУР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101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1600"/>
              <a:buFont typeface="Roboto"/>
              <a:buChar char="●"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построены прогнозы развития отдельных показателей.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450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 итогу исследования можно заявить о подтверждении  альтернативной гипотезы: между показателями ЦУР существует взаимосвязь, а значит -  меры, реализуемые для достижения одной из ЦУР, оказывают влияние на другие ЦУР.</a:t>
            </a:r>
            <a:endParaRPr sz="16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4" name="Google Shape;484;g10373205f28_0_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001764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373205f28_0_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4641817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10373205f28_0_1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0373205f28_0_120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Ссылки на расчеты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2" name="Google Shape;492;g10373205f28_0_120"/>
          <p:cNvSpPr/>
          <p:nvPr/>
        </p:nvSpPr>
        <p:spPr>
          <a:xfrm>
            <a:off x="1121679" y="1949075"/>
            <a:ext cx="9711600" cy="4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Ссылка на ноутбук с кодом (исходный </a:t>
            </a:r>
            <a:r>
              <a:rPr lang="ru-RU" sz="19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датафрейм</a:t>
            </a: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, корреляция, прогноз) -</a:t>
            </a: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Ссылка на файл с итогами прогноза (для удобства - в </a:t>
            </a:r>
            <a:r>
              <a:rPr lang="ru-RU" sz="19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MSExcel</a:t>
            </a: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Ссылка на граф –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sng" strike="noStrike" cap="none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900" b="0" i="0" u="none" strike="noStrike" cap="none" dirty="0" err="1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Датафрейм</a:t>
            </a:r>
            <a:r>
              <a:rPr lang="ru-RU" sz="19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с данными по показателям</a:t>
            </a:r>
            <a:endParaRPr sz="1900" b="0" i="0" u="sng" strike="noStrike" cap="none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sng" strike="noStrike" cap="none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g10373205f28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8" y="3172067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0373205f28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07173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0373205f28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3766427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0373205f28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4340561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62893"/>
            <a:ext cx="11391900" cy="19036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E3F65-103F-4207-9339-A10C70B49E85}"/>
              </a:ext>
            </a:extLst>
          </p:cNvPr>
          <p:cNvSpPr txBox="1"/>
          <p:nvPr/>
        </p:nvSpPr>
        <p:spPr>
          <a:xfrm>
            <a:off x="3561962" y="4725925"/>
            <a:ext cx="6134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Динамика показателей ЦУР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1DDA6-5080-4B1C-87EF-C4FEA02BE0AF}"/>
              </a:ext>
            </a:extLst>
          </p:cNvPr>
          <p:cNvSpPr txBox="1"/>
          <p:nvPr/>
        </p:nvSpPr>
        <p:spPr>
          <a:xfrm>
            <a:off x="3467586" y="2891562"/>
            <a:ext cx="5256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Спасибо за внимание.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88585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0373205f28_0_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0373205f28_0_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Гипотезы, цели и задачи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2" name="Google Shape;102;g10373205f28_0_5"/>
          <p:cNvSpPr/>
          <p:nvPr/>
        </p:nvSpPr>
        <p:spPr>
          <a:xfrm>
            <a:off x="2804200" y="2043588"/>
            <a:ext cx="8662200" cy="1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Между показателями ЦУР существует взаимосвязь. Меры, реализуемые для достижения одной из ЦУР, оказывают влияние на другие ЦУР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10373205f28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44" y="2121064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0373205f28_0_5"/>
          <p:cNvSpPr/>
          <p:nvPr/>
        </p:nvSpPr>
        <p:spPr>
          <a:xfrm>
            <a:off x="2804200" y="4635375"/>
            <a:ext cx="8750700" cy="19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2000"/>
              <a:buFont typeface="Roboto"/>
              <a:buAutoNum type="arabicPeriod"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Сформировать массив данных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2000"/>
              <a:buFont typeface="Roboto"/>
              <a:buAutoNum type="arabicPeriod"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Проанализировать динамику основных показателей по  целям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2000"/>
              <a:buFont typeface="Roboto"/>
              <a:buAutoNum type="arabicPeriod"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Проанализировать взаимосвязь между показателями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1B6A"/>
              </a:buClr>
              <a:buSzPts val="2000"/>
              <a:buFont typeface="Roboto"/>
              <a:buAutoNum type="arabicPeriod"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Построить прогноз отдельных показателей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0373205f28_0_5"/>
          <p:cNvSpPr/>
          <p:nvPr/>
        </p:nvSpPr>
        <p:spPr>
          <a:xfrm>
            <a:off x="2804201" y="3501153"/>
            <a:ext cx="8111400" cy="1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Исследование показателей ЦУР на национальном уровне, анализ динамики и взаимосвязей показателей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373205f28_0_5"/>
          <p:cNvSpPr/>
          <p:nvPr/>
        </p:nvSpPr>
        <p:spPr>
          <a:xfrm>
            <a:off x="1118005" y="3501149"/>
            <a:ext cx="8079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Цель</a:t>
            </a:r>
            <a:endParaRPr sz="20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0373205f28_0_5"/>
          <p:cNvSpPr/>
          <p:nvPr/>
        </p:nvSpPr>
        <p:spPr>
          <a:xfrm>
            <a:off x="1117997" y="2043588"/>
            <a:ext cx="1339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Гипотеза</a:t>
            </a:r>
            <a:endParaRPr sz="20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0373205f28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44" y="357862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373205f28_0_5"/>
          <p:cNvSpPr/>
          <p:nvPr/>
        </p:nvSpPr>
        <p:spPr>
          <a:xfrm>
            <a:off x="1117996" y="4724025"/>
            <a:ext cx="15036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endParaRPr sz="20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10373205f28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44" y="4801502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0373205f28_0_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0373205f28_0_20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Реализация исследования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7" name="Google Shape;117;g10373205f28_0_20"/>
          <p:cNvSpPr/>
          <p:nvPr/>
        </p:nvSpPr>
        <p:spPr>
          <a:xfrm>
            <a:off x="1121675" y="1949075"/>
            <a:ext cx="9979500" cy="17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Сбор данных и предобработка. Формирование единого массива.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Анализ динамики отдельных показателей. Визуализация.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Выявление взаимосвязей с помощью корреляционного и сетевого анализа. </a:t>
            </a:r>
            <a:endParaRPr sz="20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Построение прогноза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10373205f28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20" y="2473660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0373205f28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010364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0373205f28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936956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0373205f28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3400252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373205f28_0_20"/>
          <p:cNvSpPr/>
          <p:nvPr/>
        </p:nvSpPr>
        <p:spPr>
          <a:xfrm>
            <a:off x="747250" y="3940586"/>
            <a:ext cx="10418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Результат:</a:t>
            </a:r>
            <a:r>
              <a:rPr 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 аналитический отчет о динамике показателей ЦУР, взаимосвязи показателей, прогнозе данных.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0373205f28_0_20"/>
          <p:cNvSpPr/>
          <p:nvPr/>
        </p:nvSpPr>
        <p:spPr>
          <a:xfrm>
            <a:off x="3409075" y="4995188"/>
            <a:ext cx="42069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Источники информации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0373205f28_0_2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8750" y="5528925"/>
            <a:ext cx="1278159" cy="10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0373205f28_0_2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44275" y="5763863"/>
            <a:ext cx="20193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0373205f28_0_2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6525" y="5692438"/>
            <a:ext cx="19240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0373205f28_0_20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45175" y="5837341"/>
            <a:ext cx="1622303" cy="46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0373205f28_0_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0373205f28_0_35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Методы и подходы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34" name="Google Shape;134;g10373205f28_0_35"/>
          <p:cNvSpPr/>
          <p:nvPr/>
        </p:nvSpPr>
        <p:spPr>
          <a:xfrm>
            <a:off x="1121675" y="1949075"/>
            <a:ext cx="102357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лучшего понимания данных использовались инструменты визуализации. С их помощью выявлялась динамика и возможные взаимосвязи.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Подтверждение взаимосвязей проводилось путем корреляционного и сетевого анализа. 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Прогноз показателей строился методом скользящей средней. Модель была выбрана исходя из специфики данных (временные ряды) и их ограниченности (с 2010 по 2020 гг.)</a:t>
            </a: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g10373205f28_0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07173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0373205f28_0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2943856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0373205f28_0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819" y="388382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0373205f28_0_35"/>
          <p:cNvSpPr/>
          <p:nvPr/>
        </p:nvSpPr>
        <p:spPr>
          <a:xfrm>
            <a:off x="3496850" y="5513749"/>
            <a:ext cx="4059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Инструменты для реализации</a:t>
            </a:r>
            <a:endParaRPr sz="20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g10373205f28_0_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6800" y="6108042"/>
            <a:ext cx="16668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0373205f28_0_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94801" y="6044729"/>
            <a:ext cx="15525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0373205f28_0_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86513" y="6084842"/>
            <a:ext cx="1552575" cy="66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603688-E1FE-44FD-A329-60C01674C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8198" y="5889156"/>
            <a:ext cx="960479" cy="9604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03adad14db_0_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255241"/>
            <a:ext cx="10515600" cy="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03adad14db_0_30"/>
          <p:cNvSpPr txBox="1">
            <a:spLocks noGrp="1"/>
          </p:cNvSpPr>
          <p:nvPr>
            <p:ph type="title"/>
          </p:nvPr>
        </p:nvSpPr>
        <p:spPr>
          <a:xfrm>
            <a:off x="747252" y="365123"/>
            <a:ext cx="8662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ru-RU" sz="28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Динамика показателей ЦУР</a:t>
            </a:r>
            <a:endParaRPr lang="ru-RU" sz="2800" dirty="0"/>
          </a:p>
        </p:txBody>
      </p:sp>
      <p:sp>
        <p:nvSpPr>
          <p:cNvPr id="10" name="Google Shape;246;g10373205f28_0_65">
            <a:hlinkClick r:id="rId5"/>
            <a:extLst>
              <a:ext uri="{FF2B5EF4-FFF2-40B4-BE49-F238E27FC236}">
                <a16:creationId xmlns:a16="http://schemas.microsoft.com/office/drawing/2014/main" id="{11744D2F-2AF2-4311-988A-CF8128EEFF7A}"/>
              </a:ext>
            </a:extLst>
          </p:cNvPr>
          <p:cNvSpPr txBox="1"/>
          <p:nvPr/>
        </p:nvSpPr>
        <p:spPr>
          <a:xfrm>
            <a:off x="2448232" y="1260426"/>
            <a:ext cx="926200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highlight>
                  <a:srgbClr val="FAFAFA"/>
                </a:highlight>
              </a:rPr>
              <a:t>Данные по всем показателям ЦУР по ссылке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https://public.tableau.com/app/profile/ivan8718/viz/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SDGTotal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/Dashboard1?publish=yes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lang="en-US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19547A-A664-4264-B5D5-A9FCBDEC4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98029"/>
            <a:ext cx="12192000" cy="46710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042d24b903_0_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8" y="2652918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042d24b903_0_12"/>
          <p:cNvSpPr txBox="1">
            <a:spLocks noGrp="1"/>
          </p:cNvSpPr>
          <p:nvPr>
            <p:ph type="title"/>
          </p:nvPr>
        </p:nvSpPr>
        <p:spPr>
          <a:xfrm>
            <a:off x="391650" y="116125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Анализ динамики. Выводы</a:t>
            </a:r>
            <a:r>
              <a:rPr lang="en-US" sz="32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3200" b="1" dirty="0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g1042d24b903_0_12"/>
          <p:cNvSpPr txBox="1"/>
          <p:nvPr/>
        </p:nvSpPr>
        <p:spPr>
          <a:xfrm>
            <a:off x="1139850" y="1824875"/>
            <a:ext cx="10376700" cy="537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 учетом того, что показателей ЦУР большое количество, для визуализации и анализа динамики были отобранные наиболее значимые и имеющие данные за 5 и более лет.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131B6A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В ходе</a:t>
            </a:r>
            <a:r>
              <a:rPr lang="ru-RU" sz="1800" b="1" i="0" u="none" strike="noStrike" cap="none" dirty="0">
                <a:solidFill>
                  <a:srgbClr val="131B6A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анализа динамики показателей ЦУР выявлены следующие тенденции:</a:t>
            </a:r>
          </a:p>
          <a:p>
            <a:pPr lvl="0">
              <a:lnSpc>
                <a:spcPct val="107000"/>
              </a:lnSpc>
              <a:buFont typeface="+mj-lt"/>
              <a:buAutoNum type="arabicPeriod"/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Положительная тенденция по показателям: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18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   </a:t>
            </a: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2,  3(частично),  4,  5,  6, 7, 8(частично), 9, 11, 12, 13, 15, 17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2.   Отрицательная тенденция по показателям: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   1, 14(частично), 16(частично)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3.   Отсутствие значимых  изменений по показателям</a:t>
            </a:r>
            <a:r>
              <a:rPr lang="en-US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  <a:endParaRPr lang="ru-RU" sz="18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   10, 3(частично)</a:t>
            </a:r>
            <a:endParaRPr lang="ru-RU" sz="1800" b="0" i="0" u="none" strike="noStrike" cap="none" dirty="0">
              <a:solidFill>
                <a:srgbClr val="131B6A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31B6A"/>
                </a:solidFill>
                <a:latin typeface="Roboto"/>
                <a:ea typeface="PMingLiU-ExtB" panose="02020500000000000000" pitchFamily="18" charset="-120"/>
                <a:cs typeface="Roboto"/>
                <a:sym typeface="Roboto"/>
              </a:rPr>
              <a:t>В целом видна положительная динамика по 13-ти из 17-ти показателям ЦУР -  из чего можно сделать вывод о правильных мерах, принимаемых в данных направлениях.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800" b="1" i="0" u="none" strike="noStrike" cap="none" dirty="0">
              <a:solidFill>
                <a:srgbClr val="131B6A"/>
              </a:solidFill>
              <a:latin typeface="Roboto"/>
              <a:ea typeface="PMingLiU-ExtB" panose="02020500000000000000" pitchFamily="18" charset="-120"/>
              <a:cs typeface="Roboto"/>
              <a:sym typeface="Robot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rgbClr val="131B6A"/>
                </a:solidFill>
                <a:latin typeface="Roboto"/>
                <a:ea typeface="PMingLiU-ExtB" panose="02020500000000000000" pitchFamily="18" charset="-120"/>
                <a:cs typeface="Roboto"/>
                <a:sym typeface="Roboto"/>
              </a:rPr>
              <a:t>Однако присутствуют  и отрицательные моменты по важным показателям (например, таким как №1. Ликвидация нищеты) на которые необходимо обратить более пристальное внимание.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800" b="0" i="0" u="none" strike="noStrike" cap="none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1800" dirty="0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8" y="1961771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244" y="4893548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802" y="5720497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042d24b903_0_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280685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1042d24b903_0_12"/>
          <p:cNvSpPr txBox="1">
            <a:spLocks noGrp="1"/>
          </p:cNvSpPr>
          <p:nvPr>
            <p:ph type="title"/>
          </p:nvPr>
        </p:nvSpPr>
        <p:spPr>
          <a:xfrm>
            <a:off x="391650" y="116125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g1042d24b903_0_12"/>
          <p:cNvSpPr txBox="1"/>
          <p:nvPr/>
        </p:nvSpPr>
        <p:spPr>
          <a:xfrm>
            <a:off x="1139850" y="1824875"/>
            <a:ext cx="103767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Нулевая гипотеза: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ЦУР, а значит, и сферы жизни общества, не демонстрируют значимых взаимосвязей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Альтернативная гипотеза: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Хотя бы две ЦУР, а значит, и сферы жизни общества, демонстрируют значимую взаимосвязь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Условия и риски: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ограниченность временных рядов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неоднородность показателей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несоответствие набора показателей, характеризующих ЦУР, набору показателей, характеризующих состояние соответствующих сфер жизни общества, принятых  в национальной статистике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Инструменты: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расчета - функции библиотек Pandas, Seaborn и Scipy.stats.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ru-RU" sz="18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Для визуализации взаимосвязи - инструменты приложения Gephi  для сетевого анализа, Seaborn при анализе корреляции</a:t>
            </a: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1953789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042d24b903_0_12"/>
          <p:cNvSpPr txBox="1"/>
          <p:nvPr/>
        </p:nvSpPr>
        <p:spPr>
          <a:xfrm>
            <a:off x="2066550" y="993575"/>
            <a:ext cx="934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Проведенный анализ наличия взаимосвязи между ЦУР основан на расчете парных коэффициентов корреляции между показателями</a:t>
            </a:r>
            <a:endParaRPr sz="1800" b="1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3585857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042d24b903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5497982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56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0463eaef1c_2_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-9"/>
            <a:ext cx="10515600" cy="9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463eaef1c_2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3111657"/>
            <a:ext cx="256933" cy="2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0463eaef1c_2_4"/>
          <p:cNvSpPr txBox="1">
            <a:spLocks noGrp="1"/>
          </p:cNvSpPr>
          <p:nvPr>
            <p:ph type="title"/>
          </p:nvPr>
        </p:nvSpPr>
        <p:spPr>
          <a:xfrm>
            <a:off x="391650" y="146850"/>
            <a:ext cx="9028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lang="ru-RU" sz="32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Взаимосвязь целей и показателей</a:t>
            </a:r>
            <a:endParaRPr sz="3200" b="1">
              <a:solidFill>
                <a:srgbClr val="FBFBFB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8" name="Google Shape;308;g10463eaef1c_2_4"/>
          <p:cNvSpPr txBox="1"/>
          <p:nvPr/>
        </p:nvSpPr>
        <p:spPr>
          <a:xfrm>
            <a:off x="1139850" y="1824875"/>
            <a:ext cx="99123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Критерии отбора пар показателей: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абсолютное значение коэффициента корреляции  больше 0,95 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p-уровень  значимости менее 0,01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Основной вывод: 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есть основания отклонить нулевую гипотезу, так как по итогам анализа сводного массива (134 показателя) корреляцию, соответствующую критериям,  показали 725 пар.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Параметры графа: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Вершины - ЦУР и соответствующие им показатели (всего 152)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1900" b="0" i="0" u="none" strike="noStrike" cap="none">
                <a:solidFill>
                  <a:srgbClr val="131B6A"/>
                </a:solidFill>
                <a:latin typeface="Roboto"/>
                <a:ea typeface="Roboto"/>
                <a:cs typeface="Roboto"/>
                <a:sym typeface="Roboto"/>
              </a:rPr>
              <a:t>Ребра - выявленные связи между показателями, между ЦУР и соответствующими им показателями, а также между ЦУР, которым соответствуют коррелирующие показатели  (всего 1004)</a:t>
            </a:r>
            <a:endParaRPr sz="1900" b="0" i="0" u="none" strike="noStrike" cap="none">
              <a:solidFill>
                <a:srgbClr val="131B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g10463eaef1c_2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1953789"/>
            <a:ext cx="256933" cy="2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0463eaef1c_2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519" y="4552007"/>
            <a:ext cx="256933" cy="25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1680</Words>
  <Application>Microsoft Office PowerPoint</Application>
  <PresentationFormat>Широкоэкранный</PresentationFormat>
  <Paragraphs>184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Roboto</vt:lpstr>
      <vt:lpstr>Calibri</vt:lpstr>
      <vt:lpstr>Play</vt:lpstr>
      <vt:lpstr>Тема Office</vt:lpstr>
      <vt:lpstr>Анализ данных по показателям ЦУР на национальном уровне </vt:lpstr>
      <vt:lpstr>Постановка задачи</vt:lpstr>
      <vt:lpstr>Гипотезы, цели и задачи</vt:lpstr>
      <vt:lpstr>Реализация исследования</vt:lpstr>
      <vt:lpstr>Методы и подходы</vt:lpstr>
      <vt:lpstr>Динамика показателей ЦУР</vt:lpstr>
      <vt:lpstr>Анализ динамики. Выводы.</vt:lpstr>
      <vt:lpstr>Взаимосвязь целей и показателей</vt:lpstr>
      <vt:lpstr>Взаимосвязь целей и показателей</vt:lpstr>
      <vt:lpstr>Взаимосвязь целей и показателей</vt:lpstr>
      <vt:lpstr>Взаимосвязь целей и показателей</vt:lpstr>
      <vt:lpstr>Взаимосвязь показателей (“Тепловая карта”)</vt:lpstr>
      <vt:lpstr>Взаимосвязь целей и показателей</vt:lpstr>
      <vt:lpstr>Взаимосвязь целей и показателей</vt:lpstr>
      <vt:lpstr>Прогнозы</vt:lpstr>
      <vt:lpstr>Прогнозы</vt:lpstr>
      <vt:lpstr>Прогноз доли населения, живущего за национальной чертой бедности, за год, предшествующий предыдущему (1.2.1), %</vt:lpstr>
      <vt:lpstr>Прогноз темпа роста реальных денежных доходов населения, в % к предыдущему году</vt:lpstr>
      <vt:lpstr>Прогноз индекса производства продукции с/х в сопоставимых ценах к предыдущему году</vt:lpstr>
      <vt:lpstr>Прогноз доли домохозяйств, указавших при оценке материального положения на нехватку денег на еду, %</vt:lpstr>
      <vt:lpstr>Прогноз валового охвата программами СПО (15-19 лет)</vt:lpstr>
      <vt:lpstr>Прогноз доли взрослых, обладающих навыками в области ИКТ (4.4.1)</vt:lpstr>
      <vt:lpstr>Прогноз индекса физического объема ВВП на душу населения за год, предшествующий предыдущему</vt:lpstr>
      <vt:lpstr>Прогноз индекса производительности труда</vt:lpstr>
      <vt:lpstr>Прогноз уровня безработицы в целом (8.5.2)</vt:lpstr>
      <vt:lpstr>Результаты и выводы</vt:lpstr>
      <vt:lpstr>Ссылки на расчеты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данных по показателям ЦУР на национальном уровне </dc:title>
  <dc:creator>Anna</dc:creator>
  <cp:lastModifiedBy>Иван Рус</cp:lastModifiedBy>
  <cp:revision>42</cp:revision>
  <dcterms:created xsi:type="dcterms:W3CDTF">2021-03-17T08:44:13Z</dcterms:created>
  <dcterms:modified xsi:type="dcterms:W3CDTF">2022-01-09T06:56:46Z</dcterms:modified>
</cp:coreProperties>
</file>